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75b910ddb3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5b910ddb3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75b910ddb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5b910ddb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5b910ddb3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5b910ddb3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75b910ddb3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5b910ddb3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0bf764bbf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0bf764bb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75b910ddb3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5b910ddb3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0bf764bb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0bf764bb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0bf764bb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0bf764bb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5b910ddb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5b910ddb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5b910ddb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5b910ddb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75b910ddb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5b910ddb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see here the top 3 neighborhoods being Squirrel Hill South, Beechview, and Southside Slopes, As we go down we see that most neighborhoods usually have around 3-1 playgrounds.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5b910ddb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5b910ddb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3 again are Squirrel Hill South, Beechview, and South Side Slopes.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75b910ddb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75b910ddb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Regent Square was the only neighborhood to appear anywhere on the last two graphs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5b910ddb3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5b910ddb3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not surprising at the outcomes it is important to note cases such as Sheraden, who had placed 5th in both # of playgrounds and # of playground equipment in a neighbor, was actually able to secure the 4th place spot because of this ranking process. OUTLIER: Squirrel Hill North was recorded to have 1 playground, however it has no record of # of playground equipment.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github.com/trk55/parks-and-trash" TargetMode="External"/><Relationship Id="rId4" Type="http://schemas.openxmlformats.org/officeDocument/2006/relationships/image" Target="../media/image11.png"/><Relationship Id="rId10" Type="http://schemas.openxmlformats.org/officeDocument/2006/relationships/image" Target="../media/image1.png"/><Relationship Id="rId9"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6.png"/><Relationship Id="rId8"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Final Project</a:t>
            </a:r>
            <a:endParaRPr>
              <a:latin typeface="Times New Roman"/>
              <a:ea typeface="Times New Roman"/>
              <a:cs typeface="Times New Roman"/>
              <a:sym typeface="Times New Roman"/>
            </a:endParaRPr>
          </a:p>
        </p:txBody>
      </p:sp>
      <p:sp>
        <p:nvSpPr>
          <p:cNvPr id="135" name="Google Shape;135;p13"/>
          <p:cNvSpPr txBox="1"/>
          <p:nvPr>
            <p:ph idx="1" type="subTitle"/>
          </p:nvPr>
        </p:nvSpPr>
        <p:spPr>
          <a:xfrm>
            <a:off x="5083950" y="3924925"/>
            <a:ext cx="3470700" cy="80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By: Shorya Kohli, Elliot Blasko, Trevor Klingensmith</a:t>
            </a:r>
            <a:endParaRPr sz="18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5 Neighborhoods By Playground Data</a:t>
            </a:r>
            <a:endParaRPr/>
          </a:p>
        </p:txBody>
      </p:sp>
      <p:sp>
        <p:nvSpPr>
          <p:cNvPr id="207" name="Google Shape;207;p22"/>
          <p:cNvSpPr txBox="1"/>
          <p:nvPr>
            <p:ph idx="1" type="body"/>
          </p:nvPr>
        </p:nvSpPr>
        <p:spPr>
          <a:xfrm>
            <a:off x="1297500" y="1537425"/>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Squirrel Hill South = 11.2 pts</a:t>
            </a:r>
            <a:endParaRPr/>
          </a:p>
          <a:p>
            <a:pPr indent="-311150" lvl="0" marL="457200" rtl="0" algn="l">
              <a:spcBef>
                <a:spcPts val="0"/>
              </a:spcBef>
              <a:spcAft>
                <a:spcPts val="0"/>
              </a:spcAft>
              <a:buSzPts val="1300"/>
              <a:buAutoNum type="arabicPeriod"/>
            </a:pPr>
            <a:r>
              <a:rPr lang="en"/>
              <a:t>Beechview = 7.1 pts</a:t>
            </a:r>
            <a:endParaRPr/>
          </a:p>
          <a:p>
            <a:pPr indent="-311150" lvl="0" marL="457200" rtl="0" algn="l">
              <a:spcBef>
                <a:spcPts val="0"/>
              </a:spcBef>
              <a:spcAft>
                <a:spcPts val="0"/>
              </a:spcAft>
              <a:buSzPts val="1300"/>
              <a:buAutoNum type="arabicPeriod"/>
            </a:pPr>
            <a:r>
              <a:rPr lang="en"/>
              <a:t>South Side Slopes = 6.4</a:t>
            </a:r>
            <a:endParaRPr/>
          </a:p>
          <a:p>
            <a:pPr indent="-311150" lvl="0" marL="457200" rtl="0" algn="l">
              <a:spcBef>
                <a:spcPts val="0"/>
              </a:spcBef>
              <a:spcAft>
                <a:spcPts val="0"/>
              </a:spcAft>
              <a:buSzPts val="1300"/>
              <a:buAutoNum type="arabicPeriod"/>
            </a:pPr>
            <a:r>
              <a:rPr lang="en"/>
              <a:t>Sheraden = 5.3</a:t>
            </a:r>
            <a:endParaRPr/>
          </a:p>
          <a:p>
            <a:pPr indent="-311150" lvl="0" marL="457200" rtl="0" algn="l">
              <a:spcBef>
                <a:spcPts val="0"/>
              </a:spcBef>
              <a:spcAft>
                <a:spcPts val="0"/>
              </a:spcAft>
              <a:buSzPts val="1300"/>
              <a:buAutoNum type="arabicPeriod"/>
            </a:pPr>
            <a:r>
              <a:rPr lang="en"/>
              <a:t>Allegheny Center = 5.2</a:t>
            </a:r>
            <a:endParaRPr/>
          </a:p>
        </p:txBody>
      </p:sp>
      <p:pic>
        <p:nvPicPr>
          <p:cNvPr id="208" name="Google Shape;208;p22"/>
          <p:cNvPicPr preferRelativeResize="0"/>
          <p:nvPr/>
        </p:nvPicPr>
        <p:blipFill>
          <a:blip r:embed="rId3">
            <a:alphaModFix/>
          </a:blip>
          <a:stretch>
            <a:fillRect/>
          </a:stretch>
        </p:blipFill>
        <p:spPr>
          <a:xfrm>
            <a:off x="4993753" y="2320600"/>
            <a:ext cx="4150252" cy="2822901"/>
          </a:xfrm>
          <a:prstGeom prst="rect">
            <a:avLst/>
          </a:prstGeom>
          <a:noFill/>
          <a:ln>
            <a:noFill/>
          </a:ln>
        </p:spPr>
      </p:pic>
      <p:pic>
        <p:nvPicPr>
          <p:cNvPr id="209" name="Google Shape;209;p22"/>
          <p:cNvPicPr preferRelativeResize="0"/>
          <p:nvPr/>
        </p:nvPicPr>
        <p:blipFill>
          <a:blip r:embed="rId4">
            <a:alphaModFix/>
          </a:blip>
          <a:stretch>
            <a:fillRect/>
          </a:stretch>
        </p:blipFill>
        <p:spPr>
          <a:xfrm>
            <a:off x="6353163" y="1053763"/>
            <a:ext cx="2790825" cy="1266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Smart Trash Cans</a:t>
            </a:r>
            <a:endParaRPr/>
          </a:p>
        </p:txBody>
      </p:sp>
      <p:sp>
        <p:nvSpPr>
          <p:cNvPr id="215" name="Google Shape;215;p23"/>
          <p:cNvSpPr txBox="1"/>
          <p:nvPr>
            <p:ph idx="1" type="body"/>
          </p:nvPr>
        </p:nvSpPr>
        <p:spPr>
          <a:xfrm>
            <a:off x="-117875" y="1457875"/>
            <a:ext cx="7038900" cy="2911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t>Smart trash cans are trash cans with sensors that notify city workers when they are full and  many have a recycling </a:t>
            </a:r>
            <a:r>
              <a:rPr lang="en" sz="1600"/>
              <a:t>attachment. Using the following code we generated a list of the top neighborhoods</a:t>
            </a:r>
            <a:endParaRPr sz="1600"/>
          </a:p>
        </p:txBody>
      </p:sp>
      <p:pic>
        <p:nvPicPr>
          <p:cNvPr id="216" name="Google Shape;216;p23"/>
          <p:cNvPicPr preferRelativeResize="0"/>
          <p:nvPr/>
        </p:nvPicPr>
        <p:blipFill>
          <a:blip r:embed="rId3">
            <a:alphaModFix/>
          </a:blip>
          <a:stretch>
            <a:fillRect/>
          </a:stretch>
        </p:blipFill>
        <p:spPr>
          <a:xfrm>
            <a:off x="469125" y="2571747"/>
            <a:ext cx="5006870" cy="2342600"/>
          </a:xfrm>
          <a:prstGeom prst="rect">
            <a:avLst/>
          </a:prstGeom>
          <a:noFill/>
          <a:ln>
            <a:noFill/>
          </a:ln>
        </p:spPr>
      </p:pic>
      <p:pic>
        <p:nvPicPr>
          <p:cNvPr id="217" name="Google Shape;217;p23"/>
          <p:cNvPicPr preferRelativeResize="0"/>
          <p:nvPr/>
        </p:nvPicPr>
        <p:blipFill>
          <a:blip r:embed="rId4">
            <a:alphaModFix/>
          </a:blip>
          <a:stretch>
            <a:fillRect/>
          </a:stretch>
        </p:blipFill>
        <p:spPr>
          <a:xfrm>
            <a:off x="6837300" y="190538"/>
            <a:ext cx="2112965" cy="4762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Score</a:t>
            </a:r>
            <a:endParaRPr/>
          </a:p>
        </p:txBody>
      </p:sp>
      <p:sp>
        <p:nvSpPr>
          <p:cNvPr id="223" name="Google Shape;223;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scored the Smart Trash Cans as 0.1 points per can, or one point for every 10 cans. South Side Flats had the most cans with 66 giving them 6.6 points. However, Squirrel Hill South had 47 cans giving them a final score of 15.9 making </a:t>
            </a:r>
            <a:r>
              <a:rPr lang="en" u="sng"/>
              <a:t>Squirrel Hill South</a:t>
            </a:r>
            <a:r>
              <a:rPr lang="en"/>
              <a:t> the winner!</a:t>
            </a:r>
            <a:endParaRPr/>
          </a:p>
        </p:txBody>
      </p:sp>
      <p:pic>
        <p:nvPicPr>
          <p:cNvPr id="224" name="Google Shape;224;p24"/>
          <p:cNvPicPr preferRelativeResize="0"/>
          <p:nvPr/>
        </p:nvPicPr>
        <p:blipFill>
          <a:blip r:embed="rId3">
            <a:alphaModFix/>
          </a:blip>
          <a:stretch>
            <a:fillRect/>
          </a:stretch>
        </p:blipFill>
        <p:spPr>
          <a:xfrm>
            <a:off x="2474150" y="2785075"/>
            <a:ext cx="4195701" cy="23584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Outliers, Errors, and Inconclusive Data</a:t>
            </a:r>
            <a:endParaRPr/>
          </a:p>
        </p:txBody>
      </p:sp>
      <p:sp>
        <p:nvSpPr>
          <p:cNvPr id="230" name="Google Shape;230;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Squirrel Hill North had data of 1 existing playground. However, no data was released on the playground equipment # of that neighborhood. But unless Wightman Park has 42 pieces of playground equipment, it would not be substantial enough to disrupt the top 5 results.</a:t>
            </a:r>
            <a:endParaRPr/>
          </a:p>
          <a:p>
            <a:pPr indent="0" lvl="0" marL="0" rtl="0" algn="l">
              <a:spcBef>
                <a:spcPts val="1600"/>
              </a:spcBef>
              <a:spcAft>
                <a:spcPts val="1600"/>
              </a:spcAft>
              <a:buNone/>
            </a:pPr>
            <a:r>
              <a:rPr lang="en"/>
              <a:t>Another source of inaccuracy is that all of our </a:t>
            </a:r>
            <a:r>
              <a:rPr lang="en"/>
              <a:t>criteria</a:t>
            </a:r>
            <a:r>
              <a:rPr lang="en"/>
              <a:t>, especially the trash cans is affected by how large the area is, giving larger neighborhoods an advantage.</a:t>
            </a:r>
            <a:endParaRPr/>
          </a:p>
        </p:txBody>
      </p:sp>
      <p:pic>
        <p:nvPicPr>
          <p:cNvPr id="231" name="Google Shape;231;p25"/>
          <p:cNvPicPr preferRelativeResize="0"/>
          <p:nvPr/>
        </p:nvPicPr>
        <p:blipFill>
          <a:blip r:embed="rId3">
            <a:alphaModFix/>
          </a:blip>
          <a:stretch>
            <a:fillRect/>
          </a:stretch>
        </p:blipFill>
        <p:spPr>
          <a:xfrm>
            <a:off x="6625825" y="3254875"/>
            <a:ext cx="2518175" cy="1888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37" name="Google Shape;237;p26"/>
          <p:cNvSpPr txBox="1"/>
          <p:nvPr/>
        </p:nvSpPr>
        <p:spPr>
          <a:xfrm>
            <a:off x="932700" y="1522100"/>
            <a:ext cx="7403700" cy="275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Lato"/>
                <a:ea typeface="Lato"/>
                <a:cs typeface="Lato"/>
                <a:sym typeface="Lato"/>
              </a:rPr>
              <a:t>To no surprise, the top neighborhood comes out to be Squirrel Hill South. This neighborhood was the winner in both </a:t>
            </a:r>
            <a:r>
              <a:rPr lang="en" sz="1600">
                <a:solidFill>
                  <a:srgbClr val="FFFFFF"/>
                </a:solidFill>
                <a:latin typeface="Lato"/>
                <a:ea typeface="Lato"/>
                <a:cs typeface="Lato"/>
                <a:sym typeface="Lato"/>
              </a:rPr>
              <a:t># of playgrounds and # of playground equipment in a neighborhood, and it was also a high scorer for smart trash cans. Out of all the data sets used, the trash can data was the least helpful in terms of deciding the best neighborhoods, which was expected. We expected the other two data sets to give us the best results for deciding the best neighborhood. When thinking about adding any other additional data to our original data we were having trouble finding ones that correlated with the ones we already had. (e.g. Does the amount of playgrounds have an effect on drug-related activity?) Having the chance to manipulate large data sets to find the best neighborhood out of so many others was really eye opening. Seeing what each neighborhood had to offer its visitors in terms of # of playgrounds, # of equipment, and # of Smart Trash cans in a neighborhood is a good way to show how the neighborhood cares for all those who visit/live there.</a:t>
            </a:r>
            <a:endParaRPr sz="1600">
              <a:solidFill>
                <a:srgbClr val="FFFFFF"/>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7"/>
          <p:cNvSpPr txBox="1"/>
          <p:nvPr>
            <p:ph type="title"/>
          </p:nvPr>
        </p:nvSpPr>
        <p:spPr>
          <a:xfrm>
            <a:off x="1052550" y="211470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u="sng"/>
              <a:t>Questions?</a:t>
            </a:r>
            <a:endParaRPr sz="4800" u="sng"/>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41" name="Google Shape;141;p14"/>
          <p:cNvSpPr txBox="1"/>
          <p:nvPr>
            <p:ph idx="1" type="body"/>
          </p:nvPr>
        </p:nvSpPr>
        <p:spPr>
          <a:xfrm>
            <a:off x="1297500" y="10542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datasets provided by the WPRDC, we narrowed down the factors for the best neighborhoods in Pittsburgh to:</a:t>
            </a:r>
            <a:endParaRPr/>
          </a:p>
          <a:p>
            <a:pPr indent="-311150" lvl="0" marL="457200" rtl="0" algn="l">
              <a:spcBef>
                <a:spcPts val="1600"/>
              </a:spcBef>
              <a:spcAft>
                <a:spcPts val="0"/>
              </a:spcAft>
              <a:buSzPts val="1300"/>
              <a:buChar char="●"/>
            </a:pPr>
            <a:r>
              <a:rPr lang="en"/>
              <a:t>Playgrounds</a:t>
            </a:r>
            <a:endParaRPr/>
          </a:p>
          <a:p>
            <a:pPr indent="-311150" lvl="0" marL="457200" rtl="0" algn="l">
              <a:spcBef>
                <a:spcPts val="0"/>
              </a:spcBef>
              <a:spcAft>
                <a:spcPts val="0"/>
              </a:spcAft>
              <a:buSzPts val="1300"/>
              <a:buChar char="●"/>
            </a:pPr>
            <a:r>
              <a:rPr lang="en"/>
              <a:t>Playground Equipment</a:t>
            </a:r>
            <a:endParaRPr/>
          </a:p>
          <a:p>
            <a:pPr indent="-311150" lvl="0" marL="457200" rtl="0" algn="l">
              <a:spcBef>
                <a:spcPts val="0"/>
              </a:spcBef>
              <a:spcAft>
                <a:spcPts val="0"/>
              </a:spcAft>
              <a:buSzPts val="1300"/>
              <a:buChar char="●"/>
            </a:pPr>
            <a:r>
              <a:rPr lang="en"/>
              <a:t>Smart Trash Cans</a:t>
            </a:r>
            <a:endParaRPr/>
          </a:p>
          <a:p>
            <a:pPr indent="0" lvl="0" marL="0" rtl="0" algn="l">
              <a:spcBef>
                <a:spcPts val="1600"/>
              </a:spcBef>
              <a:spcAft>
                <a:spcPts val="0"/>
              </a:spcAft>
              <a:buNone/>
            </a:pPr>
            <a:r>
              <a:rPr lang="en"/>
              <a:t>Playground data was our main factor for </a:t>
            </a:r>
            <a:r>
              <a:rPr lang="en"/>
              <a:t>determining</a:t>
            </a:r>
            <a:r>
              <a:rPr lang="en"/>
              <a:t> a good neighborhood because most known neighborhoods usually have playgrounds associated with them to entice </a:t>
            </a:r>
            <a:r>
              <a:rPr lang="en"/>
              <a:t>residents</a:t>
            </a:r>
            <a:r>
              <a:rPr lang="en"/>
              <a:t>. So, finding out how many playgrounds are in a specific neighborhood will narrow down the most notable of all the others. Along with playgrounds comes the equipment that is included with them, such as slides, </a:t>
            </a:r>
            <a:r>
              <a:rPr lang="en"/>
              <a:t>swing sets</a:t>
            </a:r>
            <a:r>
              <a:rPr lang="en"/>
              <a:t>, monkey bars, etc. The more equipment a playground has to offer its visitors/residents, the more likely the neighborhoods reputation will increase in popularity due to variety in activity. Finally, smart trash cans are used in a way to cut costs and improve efficiency in waste collection. Pittsburgh has deployed more than 1,200 of these smart trash cans to neighborhoods.</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Playgrounds and Recreation</a:t>
            </a:r>
            <a:endParaRPr/>
          </a:p>
        </p:txBody>
      </p:sp>
      <p:sp>
        <p:nvSpPr>
          <p:cNvPr id="147" name="Google Shape;147;p1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Playgrounds, at least for younger folk, are an enjoyable way to interact with your community and see what your neighborhood as to offer.  Modern Playgrounds often have recreational equipment such as the seesaw, merry-go-round, swingset, slide, jungle gym, sandbox, and playhouses. We will be looking at both the number of playgrounds as well as the average amount of playground equipment per playground in a neighborhood to help determine what we will consider the </a:t>
            </a:r>
            <a:r>
              <a:rPr i="1" lang="en"/>
              <a:t>best</a:t>
            </a:r>
            <a:r>
              <a:rPr lang="en"/>
              <a:t> neighborhood  </a:t>
            </a:r>
            <a:endParaRPr/>
          </a:p>
        </p:txBody>
      </p:sp>
      <p:pic>
        <p:nvPicPr>
          <p:cNvPr id="148" name="Google Shape;148;p15"/>
          <p:cNvPicPr preferRelativeResize="0"/>
          <p:nvPr/>
        </p:nvPicPr>
        <p:blipFill>
          <a:blip r:embed="rId3">
            <a:alphaModFix/>
          </a:blip>
          <a:stretch>
            <a:fillRect/>
          </a:stretch>
        </p:blipFill>
        <p:spPr>
          <a:xfrm>
            <a:off x="5920150" y="2994250"/>
            <a:ext cx="3223851" cy="2149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535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Playground Scoring System</a:t>
            </a:r>
            <a:endParaRPr/>
          </a:p>
          <a:p>
            <a:pPr indent="0" lvl="0" marL="0" rtl="0" algn="l">
              <a:spcBef>
                <a:spcPts val="0"/>
              </a:spcBef>
              <a:spcAft>
                <a:spcPts val="0"/>
              </a:spcAft>
              <a:buNone/>
            </a:pPr>
            <a:r>
              <a:t/>
            </a:r>
            <a:endParaRPr/>
          </a:p>
        </p:txBody>
      </p:sp>
      <p:sp>
        <p:nvSpPr>
          <p:cNvPr id="154" name="Google Shape;154;p16"/>
          <p:cNvSpPr txBox="1"/>
          <p:nvPr>
            <p:ph idx="1" type="body"/>
          </p:nvPr>
        </p:nvSpPr>
        <p:spPr>
          <a:xfrm>
            <a:off x="1297500" y="1267675"/>
            <a:ext cx="3403200" cy="29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Step 1:</a:t>
            </a:r>
            <a:r>
              <a:rPr lang="en"/>
              <a:t> # of Playgrounds per </a:t>
            </a:r>
            <a:r>
              <a:rPr lang="en"/>
              <a:t>neighborhood</a:t>
            </a:r>
            <a:endParaRPr/>
          </a:p>
          <a:p>
            <a:pPr indent="-311150" lvl="0" marL="457200" rtl="0" algn="l">
              <a:spcBef>
                <a:spcPts val="1600"/>
              </a:spcBef>
              <a:spcAft>
                <a:spcPts val="0"/>
              </a:spcAft>
              <a:buSzPts val="1300"/>
              <a:buChar char="●"/>
            </a:pPr>
            <a:r>
              <a:rPr lang="en"/>
              <a:t>1 Playground = 1 point</a:t>
            </a:r>
            <a:endParaRPr/>
          </a:p>
          <a:p>
            <a:pPr indent="-311150" lvl="0" marL="457200" rtl="0" algn="l">
              <a:spcBef>
                <a:spcPts val="0"/>
              </a:spcBef>
              <a:spcAft>
                <a:spcPts val="0"/>
              </a:spcAft>
              <a:buSzPts val="1300"/>
              <a:buChar char="●"/>
            </a:pPr>
            <a:r>
              <a:rPr lang="en"/>
              <a:t>(ex. “Neighborhood A” has 7 playgrounds = 7 points)</a:t>
            </a:r>
            <a:endParaRPr/>
          </a:p>
        </p:txBody>
      </p:sp>
      <p:sp>
        <p:nvSpPr>
          <p:cNvPr id="155" name="Google Shape;155;p16"/>
          <p:cNvSpPr txBox="1"/>
          <p:nvPr>
            <p:ph idx="2" type="body"/>
          </p:nvPr>
        </p:nvSpPr>
        <p:spPr>
          <a:xfrm>
            <a:off x="4933196" y="1267675"/>
            <a:ext cx="3403200" cy="29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Step 2:</a:t>
            </a:r>
            <a:r>
              <a:rPr lang="en"/>
              <a:t> Avg. # of Playground Equipment (per neighborhood)</a:t>
            </a:r>
            <a:endParaRPr/>
          </a:p>
          <a:p>
            <a:pPr indent="-311150" lvl="0" marL="457200" rtl="0" algn="l">
              <a:spcBef>
                <a:spcPts val="1600"/>
              </a:spcBef>
              <a:spcAft>
                <a:spcPts val="0"/>
              </a:spcAft>
              <a:buSzPts val="1300"/>
              <a:buChar char="●"/>
            </a:pPr>
            <a:r>
              <a:rPr lang="en"/>
              <a:t>Quality over </a:t>
            </a:r>
            <a:r>
              <a:rPr lang="en"/>
              <a:t>Quantity</a:t>
            </a:r>
            <a:endParaRPr/>
          </a:p>
          <a:p>
            <a:pPr indent="-311150" lvl="0" marL="457200" rtl="0" algn="l">
              <a:spcBef>
                <a:spcPts val="0"/>
              </a:spcBef>
              <a:spcAft>
                <a:spcPts val="0"/>
              </a:spcAft>
              <a:buSzPts val="1300"/>
              <a:buChar char="●"/>
            </a:pPr>
            <a:r>
              <a:rPr lang="en"/>
              <a:t>Multiply the original scores of the playgrounds by (1 + x/10) of the average “x” playground equipment in the neighborhood</a:t>
            </a:r>
            <a:endParaRPr/>
          </a:p>
          <a:p>
            <a:pPr indent="-311150" lvl="0" marL="457200" rtl="0" algn="l">
              <a:spcBef>
                <a:spcPts val="0"/>
              </a:spcBef>
              <a:spcAft>
                <a:spcPts val="0"/>
              </a:spcAft>
              <a:buSzPts val="1300"/>
              <a:buChar char="●"/>
            </a:pPr>
            <a:r>
              <a:rPr lang="en"/>
              <a:t>(ex. “Neighborhood A” has an average of 4 pieces of playground equipment per playground </a:t>
            </a:r>
            <a:endParaRPr/>
          </a:p>
          <a:p>
            <a:pPr indent="-298450" lvl="1" marL="914400" rtl="0" algn="l">
              <a:spcBef>
                <a:spcPts val="0"/>
              </a:spcBef>
              <a:spcAft>
                <a:spcPts val="0"/>
              </a:spcAft>
              <a:buSzPts val="1100"/>
              <a:buChar char="○"/>
            </a:pPr>
            <a:r>
              <a:rPr lang="en"/>
              <a:t>(1 + 4/10) = 1.4</a:t>
            </a:r>
            <a:endParaRPr/>
          </a:p>
          <a:p>
            <a:pPr indent="-298450" lvl="1" marL="914400" rtl="0" algn="l">
              <a:spcBef>
                <a:spcPts val="0"/>
              </a:spcBef>
              <a:spcAft>
                <a:spcPts val="0"/>
              </a:spcAft>
              <a:buSzPts val="1100"/>
              <a:buChar char="○"/>
            </a:pPr>
            <a:r>
              <a:rPr lang="en"/>
              <a:t>7 * 1.4 = 9.8</a:t>
            </a:r>
            <a:endParaRPr/>
          </a:p>
          <a:p>
            <a:pPr indent="-311150" lvl="0" marL="457200" rtl="0" algn="l">
              <a:spcBef>
                <a:spcPts val="0"/>
              </a:spcBef>
              <a:spcAft>
                <a:spcPts val="0"/>
              </a:spcAft>
              <a:buSzPts val="1300"/>
              <a:buChar char="●"/>
            </a:pPr>
            <a:r>
              <a:rPr lang="en"/>
              <a:t>The new score for “Neighborhood A” is 9.8</a:t>
            </a:r>
            <a:endParaRPr/>
          </a:p>
          <a:p>
            <a:pPr indent="0" lvl="0" marL="457200" rtl="0" algn="ctr">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Playground Code (In Order of </a:t>
            </a:r>
            <a:r>
              <a:rPr lang="en"/>
              <a:t>Appearance</a:t>
            </a:r>
            <a:r>
              <a:rPr lang="en"/>
              <a:t>)</a:t>
            </a:r>
            <a:endParaRPr/>
          </a:p>
        </p:txBody>
      </p:sp>
      <p:sp>
        <p:nvSpPr>
          <p:cNvPr id="161" name="Google Shape;161;p17"/>
          <p:cNvSpPr txBox="1"/>
          <p:nvPr>
            <p:ph idx="1" type="body"/>
          </p:nvPr>
        </p:nvSpPr>
        <p:spPr>
          <a:xfrm>
            <a:off x="5749250" y="4473388"/>
            <a:ext cx="2963100" cy="360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u="sng">
                <a:solidFill>
                  <a:schemeClr val="hlink"/>
                </a:solidFill>
                <a:latin typeface="Arial"/>
                <a:ea typeface="Arial"/>
                <a:cs typeface="Arial"/>
                <a:sym typeface="Arial"/>
                <a:hlinkClick r:id="rId3"/>
              </a:rPr>
              <a:t>https://github.com/trk55/parks-and-trash</a:t>
            </a:r>
            <a:endParaRPr sz="1100"/>
          </a:p>
        </p:txBody>
      </p:sp>
      <p:pic>
        <p:nvPicPr>
          <p:cNvPr id="162" name="Google Shape;162;p17"/>
          <p:cNvPicPr preferRelativeResize="0"/>
          <p:nvPr/>
        </p:nvPicPr>
        <p:blipFill>
          <a:blip r:embed="rId4">
            <a:alphaModFix/>
          </a:blip>
          <a:stretch>
            <a:fillRect/>
          </a:stretch>
        </p:blipFill>
        <p:spPr>
          <a:xfrm>
            <a:off x="183887" y="2498571"/>
            <a:ext cx="6261213" cy="500075"/>
          </a:xfrm>
          <a:prstGeom prst="rect">
            <a:avLst/>
          </a:prstGeom>
          <a:noFill/>
          <a:ln>
            <a:noFill/>
          </a:ln>
        </p:spPr>
      </p:pic>
      <p:pic>
        <p:nvPicPr>
          <p:cNvPr id="163" name="Google Shape;163;p17"/>
          <p:cNvPicPr preferRelativeResize="0"/>
          <p:nvPr/>
        </p:nvPicPr>
        <p:blipFill>
          <a:blip r:embed="rId5">
            <a:alphaModFix/>
          </a:blip>
          <a:stretch>
            <a:fillRect/>
          </a:stretch>
        </p:blipFill>
        <p:spPr>
          <a:xfrm>
            <a:off x="183875" y="2998625"/>
            <a:ext cx="5565380" cy="359950"/>
          </a:xfrm>
          <a:prstGeom prst="rect">
            <a:avLst/>
          </a:prstGeom>
          <a:noFill/>
          <a:ln>
            <a:noFill/>
          </a:ln>
        </p:spPr>
      </p:pic>
      <p:pic>
        <p:nvPicPr>
          <p:cNvPr id="164" name="Google Shape;164;p17"/>
          <p:cNvPicPr preferRelativeResize="0"/>
          <p:nvPr/>
        </p:nvPicPr>
        <p:blipFill>
          <a:blip r:embed="rId6">
            <a:alphaModFix/>
          </a:blip>
          <a:stretch>
            <a:fillRect/>
          </a:stretch>
        </p:blipFill>
        <p:spPr>
          <a:xfrm>
            <a:off x="183875" y="3358575"/>
            <a:ext cx="3062971" cy="359950"/>
          </a:xfrm>
          <a:prstGeom prst="rect">
            <a:avLst/>
          </a:prstGeom>
          <a:noFill/>
          <a:ln>
            <a:noFill/>
          </a:ln>
        </p:spPr>
      </p:pic>
      <p:pic>
        <p:nvPicPr>
          <p:cNvPr id="165" name="Google Shape;165;p17"/>
          <p:cNvPicPr preferRelativeResize="0"/>
          <p:nvPr/>
        </p:nvPicPr>
        <p:blipFill>
          <a:blip r:embed="rId7">
            <a:alphaModFix/>
          </a:blip>
          <a:stretch>
            <a:fillRect/>
          </a:stretch>
        </p:blipFill>
        <p:spPr>
          <a:xfrm>
            <a:off x="183875" y="3718513"/>
            <a:ext cx="2963159" cy="359950"/>
          </a:xfrm>
          <a:prstGeom prst="rect">
            <a:avLst/>
          </a:prstGeom>
          <a:noFill/>
          <a:ln>
            <a:noFill/>
          </a:ln>
        </p:spPr>
      </p:pic>
      <p:pic>
        <p:nvPicPr>
          <p:cNvPr id="166" name="Google Shape;166;p17"/>
          <p:cNvPicPr preferRelativeResize="0"/>
          <p:nvPr/>
        </p:nvPicPr>
        <p:blipFill>
          <a:blip r:embed="rId8">
            <a:alphaModFix/>
          </a:blip>
          <a:stretch>
            <a:fillRect/>
          </a:stretch>
        </p:blipFill>
        <p:spPr>
          <a:xfrm>
            <a:off x="183875" y="4078450"/>
            <a:ext cx="2579641" cy="359950"/>
          </a:xfrm>
          <a:prstGeom prst="rect">
            <a:avLst/>
          </a:prstGeom>
          <a:noFill/>
          <a:ln>
            <a:noFill/>
          </a:ln>
        </p:spPr>
      </p:pic>
      <p:pic>
        <p:nvPicPr>
          <p:cNvPr id="167" name="Google Shape;167;p17"/>
          <p:cNvPicPr preferRelativeResize="0"/>
          <p:nvPr/>
        </p:nvPicPr>
        <p:blipFill>
          <a:blip r:embed="rId9">
            <a:alphaModFix/>
          </a:blip>
          <a:stretch>
            <a:fillRect/>
          </a:stretch>
        </p:blipFill>
        <p:spPr>
          <a:xfrm>
            <a:off x="183863" y="4438395"/>
            <a:ext cx="2674025" cy="429975"/>
          </a:xfrm>
          <a:prstGeom prst="rect">
            <a:avLst/>
          </a:prstGeom>
          <a:noFill/>
          <a:ln>
            <a:noFill/>
          </a:ln>
        </p:spPr>
      </p:pic>
      <p:pic>
        <p:nvPicPr>
          <p:cNvPr id="168" name="Google Shape;168;p17"/>
          <p:cNvPicPr preferRelativeResize="0"/>
          <p:nvPr/>
        </p:nvPicPr>
        <p:blipFill>
          <a:blip r:embed="rId10">
            <a:alphaModFix/>
          </a:blip>
          <a:stretch>
            <a:fillRect/>
          </a:stretch>
        </p:blipFill>
        <p:spPr>
          <a:xfrm>
            <a:off x="183878" y="1011246"/>
            <a:ext cx="5369044" cy="1487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Playgrounds By The Numbers</a:t>
            </a:r>
            <a:endParaRPr/>
          </a:p>
        </p:txBody>
      </p:sp>
      <p:sp>
        <p:nvSpPr>
          <p:cNvPr id="174" name="Google Shape;174;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5" name="Google Shape;175;p18"/>
          <p:cNvPicPr preferRelativeResize="0"/>
          <p:nvPr/>
        </p:nvPicPr>
        <p:blipFill>
          <a:blip r:embed="rId3">
            <a:alphaModFix/>
          </a:blip>
          <a:stretch>
            <a:fillRect/>
          </a:stretch>
        </p:blipFill>
        <p:spPr>
          <a:xfrm>
            <a:off x="6479600" y="0"/>
            <a:ext cx="2694750" cy="5143501"/>
          </a:xfrm>
          <a:prstGeom prst="rect">
            <a:avLst/>
          </a:prstGeom>
          <a:noFill/>
          <a:ln>
            <a:noFill/>
          </a:ln>
        </p:spPr>
      </p:pic>
      <p:pic>
        <p:nvPicPr>
          <p:cNvPr id="176" name="Google Shape;176;p18"/>
          <p:cNvPicPr preferRelativeResize="0"/>
          <p:nvPr/>
        </p:nvPicPr>
        <p:blipFill>
          <a:blip r:embed="rId4">
            <a:alphaModFix/>
          </a:blip>
          <a:stretch>
            <a:fillRect/>
          </a:stretch>
        </p:blipFill>
        <p:spPr>
          <a:xfrm>
            <a:off x="1297497" y="1307850"/>
            <a:ext cx="3614474" cy="3268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Playgrounds By The Equipment</a:t>
            </a:r>
            <a:endParaRPr/>
          </a:p>
        </p:txBody>
      </p:sp>
      <p:sp>
        <p:nvSpPr>
          <p:cNvPr id="182" name="Google Shape;182;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3" name="Google Shape;183;p19"/>
          <p:cNvPicPr preferRelativeResize="0"/>
          <p:nvPr/>
        </p:nvPicPr>
        <p:blipFill>
          <a:blip r:embed="rId3">
            <a:alphaModFix/>
          </a:blip>
          <a:stretch>
            <a:fillRect/>
          </a:stretch>
        </p:blipFill>
        <p:spPr>
          <a:xfrm>
            <a:off x="6466875" y="0"/>
            <a:ext cx="2677125" cy="5143500"/>
          </a:xfrm>
          <a:prstGeom prst="rect">
            <a:avLst/>
          </a:prstGeom>
          <a:noFill/>
          <a:ln>
            <a:noFill/>
          </a:ln>
        </p:spPr>
      </p:pic>
      <p:pic>
        <p:nvPicPr>
          <p:cNvPr id="184" name="Google Shape;184;p19"/>
          <p:cNvPicPr preferRelativeResize="0"/>
          <p:nvPr/>
        </p:nvPicPr>
        <p:blipFill>
          <a:blip r:embed="rId4">
            <a:alphaModFix/>
          </a:blip>
          <a:stretch>
            <a:fillRect/>
          </a:stretch>
        </p:blipFill>
        <p:spPr>
          <a:xfrm>
            <a:off x="1297500" y="1307850"/>
            <a:ext cx="3735387" cy="3291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0"/>
          <p:cNvSpPr txBox="1"/>
          <p:nvPr>
            <p:ph type="title"/>
          </p:nvPr>
        </p:nvSpPr>
        <p:spPr>
          <a:xfrm>
            <a:off x="1297500" y="393750"/>
            <a:ext cx="49545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Averaging Equipment In Neighborhoods</a:t>
            </a:r>
            <a:endParaRPr/>
          </a:p>
        </p:txBody>
      </p:sp>
      <p:sp>
        <p:nvSpPr>
          <p:cNvPr id="190" name="Google Shape;190;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1" name="Google Shape;191;p20"/>
          <p:cNvPicPr preferRelativeResize="0"/>
          <p:nvPr/>
        </p:nvPicPr>
        <p:blipFill>
          <a:blip r:embed="rId3">
            <a:alphaModFix/>
          </a:blip>
          <a:stretch>
            <a:fillRect/>
          </a:stretch>
        </p:blipFill>
        <p:spPr>
          <a:xfrm>
            <a:off x="6348792" y="0"/>
            <a:ext cx="2795216" cy="5143500"/>
          </a:xfrm>
          <a:prstGeom prst="rect">
            <a:avLst/>
          </a:prstGeom>
          <a:noFill/>
          <a:ln>
            <a:noFill/>
          </a:ln>
        </p:spPr>
      </p:pic>
      <p:pic>
        <p:nvPicPr>
          <p:cNvPr id="192" name="Google Shape;192;p20"/>
          <p:cNvPicPr preferRelativeResize="0"/>
          <p:nvPr/>
        </p:nvPicPr>
        <p:blipFill>
          <a:blip r:embed="rId4">
            <a:alphaModFix/>
          </a:blip>
          <a:stretch>
            <a:fillRect/>
          </a:stretch>
        </p:blipFill>
        <p:spPr>
          <a:xfrm>
            <a:off x="681100" y="1567538"/>
            <a:ext cx="5334000" cy="2867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9" name="Google Shape;199;p21"/>
          <p:cNvPicPr preferRelativeResize="0"/>
          <p:nvPr/>
        </p:nvPicPr>
        <p:blipFill>
          <a:blip r:embed="rId3">
            <a:alphaModFix/>
          </a:blip>
          <a:stretch>
            <a:fillRect/>
          </a:stretch>
        </p:blipFill>
        <p:spPr>
          <a:xfrm>
            <a:off x="392075" y="0"/>
            <a:ext cx="8359829" cy="5143500"/>
          </a:xfrm>
          <a:prstGeom prst="rect">
            <a:avLst/>
          </a:prstGeom>
          <a:noFill/>
          <a:ln>
            <a:noFill/>
          </a:ln>
        </p:spPr>
      </p:pic>
      <p:pic>
        <p:nvPicPr>
          <p:cNvPr id="200" name="Google Shape;200;p21"/>
          <p:cNvPicPr preferRelativeResize="0"/>
          <p:nvPr/>
        </p:nvPicPr>
        <p:blipFill>
          <a:blip r:embed="rId4">
            <a:alphaModFix/>
          </a:blip>
          <a:stretch>
            <a:fillRect/>
          </a:stretch>
        </p:blipFill>
        <p:spPr>
          <a:xfrm>
            <a:off x="560750" y="98900"/>
            <a:ext cx="2579641" cy="359950"/>
          </a:xfrm>
          <a:prstGeom prst="rect">
            <a:avLst/>
          </a:prstGeom>
          <a:noFill/>
          <a:ln>
            <a:noFill/>
          </a:ln>
        </p:spPr>
      </p:pic>
      <p:pic>
        <p:nvPicPr>
          <p:cNvPr id="201" name="Google Shape;201;p21"/>
          <p:cNvPicPr preferRelativeResize="0"/>
          <p:nvPr/>
        </p:nvPicPr>
        <p:blipFill>
          <a:blip r:embed="rId5">
            <a:alphaModFix/>
          </a:blip>
          <a:stretch>
            <a:fillRect/>
          </a:stretch>
        </p:blipFill>
        <p:spPr>
          <a:xfrm>
            <a:off x="560738" y="458845"/>
            <a:ext cx="2674025" cy="429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